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handoutMasterIdLst>
    <p:handoutMasterId r:id="rId5"/>
  </p:handoutMasterIdLst>
  <p:sldIdLst>
    <p:sldId id="256" r:id="rId2"/>
    <p:sldId id="257" r:id="rId3"/>
  </p:sldIdLst>
  <p:sldSz cx="7561263" cy="10693400"/>
  <p:notesSz cx="6797675" cy="9926638"/>
  <p:defaultTextStyle>
    <a:defPPr>
      <a:defRPr lang="fr-FR"/>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000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1338" autoAdjust="0"/>
    <p:restoredTop sz="57051" autoAdjust="0"/>
  </p:normalViewPr>
  <p:slideViewPr>
    <p:cSldViewPr>
      <p:cViewPr>
        <p:scale>
          <a:sx n="100" d="100"/>
          <a:sy n="100" d="100"/>
        </p:scale>
        <p:origin x="2196" y="-960"/>
      </p:cViewPr>
      <p:guideLst>
        <p:guide orient="horz" pos="3368"/>
        <p:guide pos="23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3936"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2" y="1"/>
            <a:ext cx="2945347" cy="496255"/>
          </a:xfrm>
          <a:prstGeom prst="rect">
            <a:avLst/>
          </a:prstGeom>
          <a:noFill/>
          <a:ln w="9525">
            <a:noFill/>
            <a:miter lim="800000"/>
            <a:headEnd/>
            <a:tailEnd/>
          </a:ln>
          <a:effectLst/>
        </p:spPr>
        <p:txBody>
          <a:bodyPr vert="horz" wrap="square" lIns="92335" tIns="46168" rIns="92335" bIns="46168" numCol="1" anchor="t" anchorCtr="0" compatLnSpc="1">
            <a:prstTxWarp prst="textNoShape">
              <a:avLst/>
            </a:prstTxWarp>
          </a:bodyPr>
          <a:lstStyle>
            <a:lvl1pPr>
              <a:defRPr sz="1200"/>
            </a:lvl1pPr>
          </a:lstStyle>
          <a:p>
            <a:pPr>
              <a:defRPr/>
            </a:pPr>
            <a:endParaRPr lang="fr-FR"/>
          </a:p>
        </p:txBody>
      </p:sp>
      <p:sp>
        <p:nvSpPr>
          <p:cNvPr id="4099" name="Rectangle 1027"/>
          <p:cNvSpPr>
            <a:spLocks noGrp="1" noChangeArrowheads="1"/>
          </p:cNvSpPr>
          <p:nvPr>
            <p:ph type="dt" sz="quarter" idx="1"/>
          </p:nvPr>
        </p:nvSpPr>
        <p:spPr bwMode="auto">
          <a:xfrm>
            <a:off x="3852334" y="1"/>
            <a:ext cx="2945345" cy="496255"/>
          </a:xfrm>
          <a:prstGeom prst="rect">
            <a:avLst/>
          </a:prstGeom>
          <a:noFill/>
          <a:ln w="9525">
            <a:noFill/>
            <a:miter lim="800000"/>
            <a:headEnd/>
            <a:tailEnd/>
          </a:ln>
          <a:effectLst/>
        </p:spPr>
        <p:txBody>
          <a:bodyPr vert="horz" wrap="square" lIns="92335" tIns="46168" rIns="92335" bIns="46168" numCol="1" anchor="t" anchorCtr="0" compatLnSpc="1">
            <a:prstTxWarp prst="textNoShape">
              <a:avLst/>
            </a:prstTxWarp>
          </a:bodyPr>
          <a:lstStyle>
            <a:lvl1pPr algn="r">
              <a:defRPr sz="1200"/>
            </a:lvl1pPr>
          </a:lstStyle>
          <a:p>
            <a:pPr>
              <a:defRPr/>
            </a:pPr>
            <a:endParaRPr lang="fr-FR"/>
          </a:p>
        </p:txBody>
      </p:sp>
      <p:sp>
        <p:nvSpPr>
          <p:cNvPr id="4100" name="Rectangle 1028"/>
          <p:cNvSpPr>
            <a:spLocks noGrp="1" noChangeArrowheads="1"/>
          </p:cNvSpPr>
          <p:nvPr>
            <p:ph type="ftr" sz="quarter" idx="2"/>
          </p:nvPr>
        </p:nvSpPr>
        <p:spPr bwMode="auto">
          <a:xfrm>
            <a:off x="2" y="9430386"/>
            <a:ext cx="2945347" cy="496255"/>
          </a:xfrm>
          <a:prstGeom prst="rect">
            <a:avLst/>
          </a:prstGeom>
          <a:noFill/>
          <a:ln w="9525">
            <a:noFill/>
            <a:miter lim="800000"/>
            <a:headEnd/>
            <a:tailEnd/>
          </a:ln>
          <a:effectLst/>
        </p:spPr>
        <p:txBody>
          <a:bodyPr vert="horz" wrap="square" lIns="92335" tIns="46168" rIns="92335" bIns="46168" numCol="1" anchor="b" anchorCtr="0" compatLnSpc="1">
            <a:prstTxWarp prst="textNoShape">
              <a:avLst/>
            </a:prstTxWarp>
          </a:bodyPr>
          <a:lstStyle>
            <a:lvl1pPr>
              <a:defRPr sz="1200"/>
            </a:lvl1pPr>
          </a:lstStyle>
          <a:p>
            <a:pPr>
              <a:defRPr/>
            </a:pPr>
            <a:endParaRPr lang="fr-FR"/>
          </a:p>
        </p:txBody>
      </p:sp>
      <p:sp>
        <p:nvSpPr>
          <p:cNvPr id="4101" name="Rectangle 1029"/>
          <p:cNvSpPr>
            <a:spLocks noGrp="1" noChangeArrowheads="1"/>
          </p:cNvSpPr>
          <p:nvPr>
            <p:ph type="sldNum" sz="quarter" idx="3"/>
          </p:nvPr>
        </p:nvSpPr>
        <p:spPr bwMode="auto">
          <a:xfrm>
            <a:off x="3852334" y="9430386"/>
            <a:ext cx="2945345" cy="496255"/>
          </a:xfrm>
          <a:prstGeom prst="rect">
            <a:avLst/>
          </a:prstGeom>
          <a:noFill/>
          <a:ln w="9525">
            <a:noFill/>
            <a:miter lim="800000"/>
            <a:headEnd/>
            <a:tailEnd/>
          </a:ln>
          <a:effectLst/>
        </p:spPr>
        <p:txBody>
          <a:bodyPr vert="horz" wrap="square" lIns="92335" tIns="46168" rIns="92335" bIns="46168" numCol="1" anchor="b" anchorCtr="0" compatLnSpc="1">
            <a:prstTxWarp prst="textNoShape">
              <a:avLst/>
            </a:prstTxWarp>
          </a:bodyPr>
          <a:lstStyle>
            <a:lvl1pPr algn="r">
              <a:defRPr sz="1200"/>
            </a:lvl1pPr>
          </a:lstStyle>
          <a:p>
            <a:pPr>
              <a:defRPr/>
            </a:pPr>
            <a:fld id="{A1D502E3-5FE8-4306-84B5-CF058A825044}" type="slidenum">
              <a:rPr lang="fr-FR"/>
              <a:pPr>
                <a:defRPr/>
              </a:pPr>
              <a:t>‹N°›</a:t>
            </a:fld>
            <a:endParaRPr lang="fr-FR"/>
          </a:p>
        </p:txBody>
      </p:sp>
    </p:spTree>
    <p:extLst>
      <p:ext uri="{BB962C8B-B14F-4D97-AF65-F5344CB8AC3E}">
        <p14:creationId xmlns:p14="http://schemas.microsoft.com/office/powerpoint/2010/main" val="9809125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2" y="1"/>
            <a:ext cx="2945347" cy="496255"/>
          </a:xfrm>
          <a:prstGeom prst="rect">
            <a:avLst/>
          </a:prstGeom>
          <a:noFill/>
          <a:ln w="9525">
            <a:noFill/>
            <a:miter lim="800000"/>
            <a:headEnd/>
            <a:tailEnd/>
          </a:ln>
          <a:effectLst/>
        </p:spPr>
        <p:txBody>
          <a:bodyPr vert="horz" wrap="square" lIns="92335" tIns="46168" rIns="92335" bIns="46168" numCol="1" anchor="t" anchorCtr="0" compatLnSpc="1">
            <a:prstTxWarp prst="textNoShape">
              <a:avLst/>
            </a:prstTxWarp>
          </a:bodyPr>
          <a:lstStyle>
            <a:lvl1pPr>
              <a:defRPr sz="1200"/>
            </a:lvl1pPr>
          </a:lstStyle>
          <a:p>
            <a:pPr>
              <a:defRPr/>
            </a:pPr>
            <a:endParaRPr lang="fr-FR"/>
          </a:p>
        </p:txBody>
      </p:sp>
      <p:sp>
        <p:nvSpPr>
          <p:cNvPr id="6147" name="Rectangle 3"/>
          <p:cNvSpPr>
            <a:spLocks noGrp="1" noChangeArrowheads="1"/>
          </p:cNvSpPr>
          <p:nvPr>
            <p:ph type="dt" idx="1"/>
          </p:nvPr>
        </p:nvSpPr>
        <p:spPr bwMode="auto">
          <a:xfrm>
            <a:off x="3850762" y="1"/>
            <a:ext cx="2945347" cy="496255"/>
          </a:xfrm>
          <a:prstGeom prst="rect">
            <a:avLst/>
          </a:prstGeom>
          <a:noFill/>
          <a:ln w="9525">
            <a:noFill/>
            <a:miter lim="800000"/>
            <a:headEnd/>
            <a:tailEnd/>
          </a:ln>
          <a:effectLst/>
        </p:spPr>
        <p:txBody>
          <a:bodyPr vert="horz" wrap="square" lIns="92335" tIns="46168" rIns="92335" bIns="46168" numCol="1" anchor="t" anchorCtr="0" compatLnSpc="1">
            <a:prstTxWarp prst="textNoShape">
              <a:avLst/>
            </a:prstTxWarp>
          </a:bodyPr>
          <a:lstStyle>
            <a:lvl1pPr algn="r">
              <a:defRPr sz="1200"/>
            </a:lvl1pPr>
          </a:lstStyle>
          <a:p>
            <a:pPr>
              <a:defRPr/>
            </a:pPr>
            <a:endParaRPr lang="fr-FR"/>
          </a:p>
        </p:txBody>
      </p:sp>
      <p:sp>
        <p:nvSpPr>
          <p:cNvPr id="4100" name="Rectangle 4"/>
          <p:cNvSpPr>
            <a:spLocks noGrp="1" noRot="1" noChangeAspect="1" noChangeArrowheads="1" noTextEdit="1"/>
          </p:cNvSpPr>
          <p:nvPr>
            <p:ph type="sldImg" idx="2"/>
          </p:nvPr>
        </p:nvSpPr>
        <p:spPr bwMode="auto">
          <a:xfrm>
            <a:off x="2082800" y="741363"/>
            <a:ext cx="2632075" cy="372427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79456" y="4715195"/>
            <a:ext cx="5438769" cy="4467853"/>
          </a:xfrm>
          <a:prstGeom prst="rect">
            <a:avLst/>
          </a:prstGeom>
          <a:noFill/>
          <a:ln w="9525">
            <a:noFill/>
            <a:miter lim="800000"/>
            <a:headEnd/>
            <a:tailEnd/>
          </a:ln>
          <a:effectLst/>
        </p:spPr>
        <p:txBody>
          <a:bodyPr vert="horz" wrap="square" lIns="92335" tIns="46168" rIns="92335" bIns="46168"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150" name="Rectangle 6"/>
          <p:cNvSpPr>
            <a:spLocks noGrp="1" noChangeArrowheads="1"/>
          </p:cNvSpPr>
          <p:nvPr>
            <p:ph type="ftr" sz="quarter" idx="4"/>
          </p:nvPr>
        </p:nvSpPr>
        <p:spPr bwMode="auto">
          <a:xfrm>
            <a:off x="2" y="9427234"/>
            <a:ext cx="2945347" cy="497830"/>
          </a:xfrm>
          <a:prstGeom prst="rect">
            <a:avLst/>
          </a:prstGeom>
          <a:noFill/>
          <a:ln w="9525">
            <a:noFill/>
            <a:miter lim="800000"/>
            <a:headEnd/>
            <a:tailEnd/>
          </a:ln>
          <a:effectLst/>
        </p:spPr>
        <p:txBody>
          <a:bodyPr vert="horz" wrap="square" lIns="92335" tIns="46168" rIns="92335" bIns="46168" numCol="1" anchor="b" anchorCtr="0" compatLnSpc="1">
            <a:prstTxWarp prst="textNoShape">
              <a:avLst/>
            </a:prstTxWarp>
          </a:bodyPr>
          <a:lstStyle>
            <a:lvl1pPr>
              <a:defRPr sz="1200"/>
            </a:lvl1pPr>
          </a:lstStyle>
          <a:p>
            <a:pPr>
              <a:defRPr/>
            </a:pPr>
            <a:endParaRPr lang="fr-FR"/>
          </a:p>
        </p:txBody>
      </p:sp>
      <p:sp>
        <p:nvSpPr>
          <p:cNvPr id="6151" name="Rectangle 7"/>
          <p:cNvSpPr>
            <a:spLocks noGrp="1" noChangeArrowheads="1"/>
          </p:cNvSpPr>
          <p:nvPr>
            <p:ph type="sldNum" sz="quarter" idx="5"/>
          </p:nvPr>
        </p:nvSpPr>
        <p:spPr bwMode="auto">
          <a:xfrm>
            <a:off x="3850762" y="9427234"/>
            <a:ext cx="2945347" cy="497830"/>
          </a:xfrm>
          <a:prstGeom prst="rect">
            <a:avLst/>
          </a:prstGeom>
          <a:noFill/>
          <a:ln w="9525">
            <a:noFill/>
            <a:miter lim="800000"/>
            <a:headEnd/>
            <a:tailEnd/>
          </a:ln>
          <a:effectLst/>
        </p:spPr>
        <p:txBody>
          <a:bodyPr vert="horz" wrap="square" lIns="92335" tIns="46168" rIns="92335" bIns="46168" numCol="1" anchor="b" anchorCtr="0" compatLnSpc="1">
            <a:prstTxWarp prst="textNoShape">
              <a:avLst/>
            </a:prstTxWarp>
          </a:bodyPr>
          <a:lstStyle>
            <a:lvl1pPr algn="r">
              <a:defRPr sz="1200"/>
            </a:lvl1pPr>
          </a:lstStyle>
          <a:p>
            <a:pPr>
              <a:defRPr/>
            </a:pPr>
            <a:fld id="{4EF0C98D-C1F0-4499-A1F3-5BCCCDA4E424}" type="slidenum">
              <a:rPr lang="fr-FR"/>
              <a:pPr>
                <a:defRPr/>
              </a:pPr>
              <a:t>‹N°›</a:t>
            </a:fld>
            <a:endParaRPr lang="fr-FR"/>
          </a:p>
        </p:txBody>
      </p:sp>
    </p:spTree>
    <p:extLst>
      <p:ext uri="{BB962C8B-B14F-4D97-AF65-F5344CB8AC3E}">
        <p14:creationId xmlns:p14="http://schemas.microsoft.com/office/powerpoint/2010/main" val="29540624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p>
            <a:fld id="{A8F96A54-FC9E-4327-BD6F-FBF0E90A4095}" type="slidenum">
              <a:rPr lang="fr-FR" smtClean="0"/>
              <a:pPr/>
              <a:t>1</a:t>
            </a:fld>
            <a:endParaRPr lang="fr-F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25FC1C75-B57E-40AC-AFD1-026608D4FAC2}" type="slidenum">
              <a:rPr lang="fr-FR" smtClean="0"/>
              <a:pPr/>
              <a:t>2</a:t>
            </a:fld>
            <a:endParaRPr lang="fr-F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66738" y="3322638"/>
            <a:ext cx="6427787" cy="2290762"/>
          </a:xfrm>
        </p:spPr>
        <p:txBody>
          <a:bodyPr/>
          <a:lstStyle/>
          <a:p>
            <a:r>
              <a:rPr lang="fr-FR"/>
              <a:t>Cliquez pour modifier le style du titre</a:t>
            </a:r>
          </a:p>
        </p:txBody>
      </p:sp>
      <p:sp>
        <p:nvSpPr>
          <p:cNvPr id="3" name="Sous-titre 2"/>
          <p:cNvSpPr>
            <a:spLocks noGrp="1"/>
          </p:cNvSpPr>
          <p:nvPr>
            <p:ph type="subTitle" idx="1"/>
          </p:nvPr>
        </p:nvSpPr>
        <p:spPr>
          <a:xfrm>
            <a:off x="1133475" y="6059488"/>
            <a:ext cx="5294313" cy="27320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0D1C3580-99E7-491F-8DCB-4DA91EC253A4}"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A7C48A7D-7443-4F9D-9C8C-3DC3F0A92241}"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96900" y="6872288"/>
            <a:ext cx="6427788" cy="2122487"/>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596900" y="4532313"/>
            <a:ext cx="6427788" cy="23399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CB4C13E-F8CD-4F34-B921-D5D55AB05BD2}"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566738" y="3089275"/>
            <a:ext cx="3136900" cy="6416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856038" y="3089275"/>
            <a:ext cx="3138487" cy="6416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4A87F336-0CF0-47C3-9043-AD65EF108143}"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77825" y="428625"/>
            <a:ext cx="6805613" cy="1781175"/>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377825" y="2393950"/>
            <a:ext cx="3341688" cy="9969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377825" y="3390900"/>
            <a:ext cx="3341688" cy="6161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841750" y="2393950"/>
            <a:ext cx="3341688" cy="9969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3841750" y="3390900"/>
            <a:ext cx="3341688" cy="61610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1E252B45-28A1-4F0F-8E27-26C3CCE1D299}"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DF9FAF99-750F-4DC0-82AD-D46AA272C32A}"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CE01EAA3-7C73-446E-B3F3-175886153BFD}"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77825" y="425450"/>
            <a:ext cx="2487613" cy="1812925"/>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2955925" y="425450"/>
            <a:ext cx="4227513" cy="91265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377825" y="2238375"/>
            <a:ext cx="2487613" cy="73136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F71D44ED-D5FA-461A-AAE6-74C5D91DD527}"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482725" y="7485063"/>
            <a:ext cx="4535488" cy="884237"/>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482725" y="955675"/>
            <a:ext cx="4535488" cy="64150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482725" y="8369300"/>
            <a:ext cx="4535488" cy="12541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374C7D9F-6A34-4083-834F-EED6656719FC}"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BAE08B8-595D-447E-9D46-7E3C75812A36}"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5387975" y="950913"/>
            <a:ext cx="1606550" cy="8555037"/>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566738" y="950913"/>
            <a:ext cx="4668837" cy="855503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A43A45FF-91E4-4A9D-9DDA-9DB07B7E47B1}"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66738" y="950913"/>
            <a:ext cx="6427787" cy="1782762"/>
          </a:xfrm>
          <a:prstGeom prst="rect">
            <a:avLst/>
          </a:prstGeom>
          <a:noFill/>
          <a:ln w="9525">
            <a:noFill/>
            <a:miter lim="800000"/>
            <a:headEnd/>
            <a:tailEnd/>
          </a:ln>
        </p:spPr>
        <p:txBody>
          <a:bodyPr vert="horz" wrap="square" lIns="102321" tIns="51161" rIns="102321" bIns="51161" numCol="1" anchor="ctr" anchorCtr="0" compatLnSpc="1">
            <a:prstTxWarp prst="textNoShape">
              <a:avLst/>
            </a:prstTxWarp>
          </a:bodyPr>
          <a:lstStyle/>
          <a:p>
            <a:pPr lvl="0"/>
            <a:r>
              <a:rPr lang="fr-FR"/>
              <a:t>Cliquez pour modifier le style du titre du masque</a:t>
            </a:r>
          </a:p>
        </p:txBody>
      </p:sp>
      <p:sp>
        <p:nvSpPr>
          <p:cNvPr id="1027" name="Rectangle 3"/>
          <p:cNvSpPr>
            <a:spLocks noGrp="1" noChangeArrowheads="1"/>
          </p:cNvSpPr>
          <p:nvPr>
            <p:ph type="body" idx="1"/>
          </p:nvPr>
        </p:nvSpPr>
        <p:spPr bwMode="auto">
          <a:xfrm>
            <a:off x="566738" y="3089275"/>
            <a:ext cx="6427787" cy="6416675"/>
          </a:xfrm>
          <a:prstGeom prst="rect">
            <a:avLst/>
          </a:prstGeom>
          <a:noFill/>
          <a:ln w="9525">
            <a:noFill/>
            <a:miter lim="800000"/>
            <a:headEnd/>
            <a:tailEnd/>
          </a:ln>
        </p:spPr>
        <p:txBody>
          <a:bodyPr vert="horz" wrap="square" lIns="102321" tIns="51161" rIns="102321" bIns="51161"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566738" y="9742488"/>
            <a:ext cx="1576387" cy="712787"/>
          </a:xfrm>
          <a:prstGeom prst="rect">
            <a:avLst/>
          </a:prstGeom>
          <a:noFill/>
          <a:ln w="9525">
            <a:noFill/>
            <a:miter lim="800000"/>
            <a:headEnd/>
            <a:tailEnd/>
          </a:ln>
          <a:effectLst/>
        </p:spPr>
        <p:txBody>
          <a:bodyPr vert="horz" wrap="square" lIns="102321" tIns="51161" rIns="102321" bIns="51161" numCol="1" anchor="t" anchorCtr="0" compatLnSpc="1">
            <a:prstTxWarp prst="textNoShape">
              <a:avLst/>
            </a:prstTxWarp>
          </a:bodyPr>
          <a:lstStyle>
            <a:lvl1pPr>
              <a:defRPr sz="1600"/>
            </a:lvl1pPr>
          </a:lstStyle>
          <a:p>
            <a:pPr>
              <a:defRPr/>
            </a:pPr>
            <a:endParaRPr lang="fr-FR"/>
          </a:p>
        </p:txBody>
      </p:sp>
      <p:sp>
        <p:nvSpPr>
          <p:cNvPr id="1029" name="Rectangle 5"/>
          <p:cNvSpPr>
            <a:spLocks noGrp="1" noChangeArrowheads="1"/>
          </p:cNvSpPr>
          <p:nvPr>
            <p:ph type="ftr" sz="quarter" idx="3"/>
          </p:nvPr>
        </p:nvSpPr>
        <p:spPr bwMode="auto">
          <a:xfrm>
            <a:off x="2582863" y="9742488"/>
            <a:ext cx="2395537" cy="712787"/>
          </a:xfrm>
          <a:prstGeom prst="rect">
            <a:avLst/>
          </a:prstGeom>
          <a:noFill/>
          <a:ln w="9525">
            <a:noFill/>
            <a:miter lim="800000"/>
            <a:headEnd/>
            <a:tailEnd/>
          </a:ln>
          <a:effectLst/>
        </p:spPr>
        <p:txBody>
          <a:bodyPr vert="horz" wrap="square" lIns="102321" tIns="51161" rIns="102321" bIns="51161" numCol="1" anchor="t" anchorCtr="0" compatLnSpc="1">
            <a:prstTxWarp prst="textNoShape">
              <a:avLst/>
            </a:prstTxWarp>
          </a:bodyPr>
          <a:lstStyle>
            <a:lvl1pPr algn="ctr">
              <a:defRPr sz="1600"/>
            </a:lvl1pPr>
          </a:lstStyle>
          <a:p>
            <a:pPr>
              <a:defRPr/>
            </a:pPr>
            <a:endParaRPr lang="fr-FR"/>
          </a:p>
        </p:txBody>
      </p:sp>
      <p:sp>
        <p:nvSpPr>
          <p:cNvPr id="1030" name="Rectangle 6"/>
          <p:cNvSpPr>
            <a:spLocks noGrp="1" noChangeArrowheads="1"/>
          </p:cNvSpPr>
          <p:nvPr>
            <p:ph type="sldNum" sz="quarter" idx="4"/>
          </p:nvPr>
        </p:nvSpPr>
        <p:spPr bwMode="auto">
          <a:xfrm>
            <a:off x="5418138" y="9742488"/>
            <a:ext cx="1576387" cy="712787"/>
          </a:xfrm>
          <a:prstGeom prst="rect">
            <a:avLst/>
          </a:prstGeom>
          <a:noFill/>
          <a:ln w="9525">
            <a:noFill/>
            <a:miter lim="800000"/>
            <a:headEnd/>
            <a:tailEnd/>
          </a:ln>
          <a:effectLst/>
        </p:spPr>
        <p:txBody>
          <a:bodyPr vert="horz" wrap="square" lIns="102321" tIns="51161" rIns="102321" bIns="51161" numCol="1" anchor="t" anchorCtr="0" compatLnSpc="1">
            <a:prstTxWarp prst="textNoShape">
              <a:avLst/>
            </a:prstTxWarp>
          </a:bodyPr>
          <a:lstStyle>
            <a:lvl1pPr algn="r">
              <a:defRPr sz="1600"/>
            </a:lvl1pPr>
          </a:lstStyle>
          <a:p>
            <a:pPr>
              <a:defRPr/>
            </a:pPr>
            <a:fld id="{049CB729-B5E3-4D3E-8C4A-61AA0533688B}"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23938" rtl="0" eaLnBrk="0" fontAlgn="base" hangingPunct="0">
        <a:spcBef>
          <a:spcPct val="0"/>
        </a:spcBef>
        <a:spcAft>
          <a:spcPct val="0"/>
        </a:spcAft>
        <a:defRPr sz="4900">
          <a:solidFill>
            <a:schemeClr val="tx2"/>
          </a:solidFill>
          <a:latin typeface="+mj-lt"/>
          <a:ea typeface="+mj-ea"/>
          <a:cs typeface="+mj-cs"/>
        </a:defRPr>
      </a:lvl1pPr>
      <a:lvl2pPr algn="ctr" defTabSz="1023938" rtl="0" eaLnBrk="0" fontAlgn="base" hangingPunct="0">
        <a:spcBef>
          <a:spcPct val="0"/>
        </a:spcBef>
        <a:spcAft>
          <a:spcPct val="0"/>
        </a:spcAft>
        <a:defRPr sz="4900">
          <a:solidFill>
            <a:schemeClr val="tx2"/>
          </a:solidFill>
          <a:latin typeface="Times New Roman" pitchFamily="18" charset="0"/>
        </a:defRPr>
      </a:lvl2pPr>
      <a:lvl3pPr algn="ctr" defTabSz="1023938" rtl="0" eaLnBrk="0" fontAlgn="base" hangingPunct="0">
        <a:spcBef>
          <a:spcPct val="0"/>
        </a:spcBef>
        <a:spcAft>
          <a:spcPct val="0"/>
        </a:spcAft>
        <a:defRPr sz="4900">
          <a:solidFill>
            <a:schemeClr val="tx2"/>
          </a:solidFill>
          <a:latin typeface="Times New Roman" pitchFamily="18" charset="0"/>
        </a:defRPr>
      </a:lvl3pPr>
      <a:lvl4pPr algn="ctr" defTabSz="1023938" rtl="0" eaLnBrk="0" fontAlgn="base" hangingPunct="0">
        <a:spcBef>
          <a:spcPct val="0"/>
        </a:spcBef>
        <a:spcAft>
          <a:spcPct val="0"/>
        </a:spcAft>
        <a:defRPr sz="4900">
          <a:solidFill>
            <a:schemeClr val="tx2"/>
          </a:solidFill>
          <a:latin typeface="Times New Roman" pitchFamily="18" charset="0"/>
        </a:defRPr>
      </a:lvl4pPr>
      <a:lvl5pPr algn="ctr" defTabSz="1023938" rtl="0" eaLnBrk="0" fontAlgn="base" hangingPunct="0">
        <a:spcBef>
          <a:spcPct val="0"/>
        </a:spcBef>
        <a:spcAft>
          <a:spcPct val="0"/>
        </a:spcAft>
        <a:defRPr sz="4900">
          <a:solidFill>
            <a:schemeClr val="tx2"/>
          </a:solidFill>
          <a:latin typeface="Times New Roman" pitchFamily="18" charset="0"/>
        </a:defRPr>
      </a:lvl5pPr>
      <a:lvl6pPr marL="457200" algn="ctr" defTabSz="1023938" rtl="0" fontAlgn="base">
        <a:spcBef>
          <a:spcPct val="0"/>
        </a:spcBef>
        <a:spcAft>
          <a:spcPct val="0"/>
        </a:spcAft>
        <a:defRPr sz="4900">
          <a:solidFill>
            <a:schemeClr val="tx2"/>
          </a:solidFill>
          <a:latin typeface="Times New Roman" pitchFamily="18" charset="0"/>
        </a:defRPr>
      </a:lvl6pPr>
      <a:lvl7pPr marL="914400" algn="ctr" defTabSz="1023938" rtl="0" fontAlgn="base">
        <a:spcBef>
          <a:spcPct val="0"/>
        </a:spcBef>
        <a:spcAft>
          <a:spcPct val="0"/>
        </a:spcAft>
        <a:defRPr sz="4900">
          <a:solidFill>
            <a:schemeClr val="tx2"/>
          </a:solidFill>
          <a:latin typeface="Times New Roman" pitchFamily="18" charset="0"/>
        </a:defRPr>
      </a:lvl7pPr>
      <a:lvl8pPr marL="1371600" algn="ctr" defTabSz="1023938" rtl="0" fontAlgn="base">
        <a:spcBef>
          <a:spcPct val="0"/>
        </a:spcBef>
        <a:spcAft>
          <a:spcPct val="0"/>
        </a:spcAft>
        <a:defRPr sz="4900">
          <a:solidFill>
            <a:schemeClr val="tx2"/>
          </a:solidFill>
          <a:latin typeface="Times New Roman" pitchFamily="18" charset="0"/>
        </a:defRPr>
      </a:lvl8pPr>
      <a:lvl9pPr marL="1828800" algn="ctr" defTabSz="1023938" rtl="0" fontAlgn="base">
        <a:spcBef>
          <a:spcPct val="0"/>
        </a:spcBef>
        <a:spcAft>
          <a:spcPct val="0"/>
        </a:spcAft>
        <a:defRPr sz="4900">
          <a:solidFill>
            <a:schemeClr val="tx2"/>
          </a:solidFill>
          <a:latin typeface="Times New Roman" pitchFamily="18" charset="0"/>
        </a:defRPr>
      </a:lvl9pPr>
    </p:titleStyle>
    <p:bodyStyle>
      <a:lvl1pPr marL="384175" indent="-384175" algn="l" defTabSz="1023938" rtl="0" eaLnBrk="0" fontAlgn="base" hangingPunct="0">
        <a:spcBef>
          <a:spcPct val="20000"/>
        </a:spcBef>
        <a:spcAft>
          <a:spcPct val="0"/>
        </a:spcAft>
        <a:buChar char="•"/>
        <a:defRPr sz="3600">
          <a:solidFill>
            <a:schemeClr val="tx1"/>
          </a:solidFill>
          <a:latin typeface="+mn-lt"/>
          <a:ea typeface="+mn-ea"/>
          <a:cs typeface="+mn-cs"/>
        </a:defRPr>
      </a:lvl1pPr>
      <a:lvl2pPr marL="831850" indent="-320675" algn="l" defTabSz="1023938" rtl="0" eaLnBrk="0" fontAlgn="base" hangingPunct="0">
        <a:spcBef>
          <a:spcPct val="20000"/>
        </a:spcBef>
        <a:spcAft>
          <a:spcPct val="0"/>
        </a:spcAft>
        <a:buChar char="–"/>
        <a:defRPr sz="3100">
          <a:solidFill>
            <a:schemeClr val="tx1"/>
          </a:solidFill>
          <a:latin typeface="+mn-lt"/>
        </a:defRPr>
      </a:lvl2pPr>
      <a:lvl3pPr marL="1279525" indent="-255588" algn="l" defTabSz="1023938" rtl="0" eaLnBrk="0" fontAlgn="base" hangingPunct="0">
        <a:spcBef>
          <a:spcPct val="20000"/>
        </a:spcBef>
        <a:spcAft>
          <a:spcPct val="0"/>
        </a:spcAft>
        <a:buChar char="•"/>
        <a:defRPr sz="2700">
          <a:solidFill>
            <a:schemeClr val="tx1"/>
          </a:solidFill>
          <a:latin typeface="+mn-lt"/>
        </a:defRPr>
      </a:lvl3pPr>
      <a:lvl4pPr marL="1790700" indent="-255588" algn="l" defTabSz="1023938" rtl="0" eaLnBrk="0" fontAlgn="base" hangingPunct="0">
        <a:spcBef>
          <a:spcPct val="20000"/>
        </a:spcBef>
        <a:spcAft>
          <a:spcPct val="0"/>
        </a:spcAft>
        <a:buChar char="–"/>
        <a:defRPr sz="2200">
          <a:solidFill>
            <a:schemeClr val="tx1"/>
          </a:solidFill>
          <a:latin typeface="+mn-lt"/>
        </a:defRPr>
      </a:lvl4pPr>
      <a:lvl5pPr marL="2301875" indent="-255588" algn="l" defTabSz="1023938" rtl="0" eaLnBrk="0" fontAlgn="base" hangingPunct="0">
        <a:spcBef>
          <a:spcPct val="20000"/>
        </a:spcBef>
        <a:spcAft>
          <a:spcPct val="0"/>
        </a:spcAft>
        <a:buChar char="»"/>
        <a:defRPr sz="2200">
          <a:solidFill>
            <a:schemeClr val="tx1"/>
          </a:solidFill>
          <a:latin typeface="+mn-lt"/>
        </a:defRPr>
      </a:lvl5pPr>
      <a:lvl6pPr marL="2759075" indent="-255588" algn="l" defTabSz="1023938" rtl="0" fontAlgn="base">
        <a:spcBef>
          <a:spcPct val="20000"/>
        </a:spcBef>
        <a:spcAft>
          <a:spcPct val="0"/>
        </a:spcAft>
        <a:buChar char="»"/>
        <a:defRPr sz="2200">
          <a:solidFill>
            <a:schemeClr val="tx1"/>
          </a:solidFill>
          <a:latin typeface="+mn-lt"/>
        </a:defRPr>
      </a:lvl6pPr>
      <a:lvl7pPr marL="3216275" indent="-255588" algn="l" defTabSz="1023938" rtl="0" fontAlgn="base">
        <a:spcBef>
          <a:spcPct val="20000"/>
        </a:spcBef>
        <a:spcAft>
          <a:spcPct val="0"/>
        </a:spcAft>
        <a:buChar char="»"/>
        <a:defRPr sz="2200">
          <a:solidFill>
            <a:schemeClr val="tx1"/>
          </a:solidFill>
          <a:latin typeface="+mn-lt"/>
        </a:defRPr>
      </a:lvl7pPr>
      <a:lvl8pPr marL="3673475" indent="-255588" algn="l" defTabSz="1023938" rtl="0" fontAlgn="base">
        <a:spcBef>
          <a:spcPct val="20000"/>
        </a:spcBef>
        <a:spcAft>
          <a:spcPct val="0"/>
        </a:spcAft>
        <a:buChar char="»"/>
        <a:defRPr sz="2200">
          <a:solidFill>
            <a:schemeClr val="tx1"/>
          </a:solidFill>
          <a:latin typeface="+mn-lt"/>
        </a:defRPr>
      </a:lvl8pPr>
      <a:lvl9pPr marL="4130675" indent="-255588" algn="l" defTabSz="1023938" rtl="0" fontAlgn="base">
        <a:spcBef>
          <a:spcPct val="20000"/>
        </a:spcBef>
        <a:spcAft>
          <a:spcPct val="0"/>
        </a:spcAft>
        <a:buChar char="»"/>
        <a:defRPr sz="2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16021" y="2651340"/>
            <a:ext cx="6976929" cy="1527429"/>
          </a:xfrm>
          <a:prstGeom prst="rect">
            <a:avLst/>
          </a:prstGeom>
          <a:noFill/>
          <a:ln w="12700">
            <a:noFill/>
            <a:miter lim="800000"/>
            <a:headEnd/>
            <a:tailEnd/>
          </a:ln>
          <a:effectLst/>
        </p:spPr>
        <p:txBody>
          <a:bodyPr wrap="square" lIns="102321" tIns="51161" rIns="102321" bIns="51161">
            <a:spAutoFit/>
          </a:bodyPr>
          <a:lstStyle/>
          <a:p>
            <a:pPr defTabSz="1023938">
              <a:lnSpc>
                <a:spcPct val="110000"/>
              </a:lnSpc>
              <a:defRPr/>
            </a:pPr>
            <a:r>
              <a:rPr lang="fr-FR" sz="1600" b="1" dirty="0">
                <a:latin typeface="Calibri" panose="020F0502020204030204" pitchFamily="34" charset="0"/>
                <a:cs typeface="Calibri" panose="020F0502020204030204" pitchFamily="34" charset="0"/>
              </a:rPr>
              <a:t>Bulletin d’information 2023</a:t>
            </a:r>
            <a:br>
              <a:rPr lang="fr-FR" sz="1600" b="1" dirty="0">
                <a:latin typeface="Calibri" panose="020F0502020204030204" pitchFamily="34" charset="0"/>
                <a:cs typeface="Calibri" panose="020F0502020204030204" pitchFamily="34" charset="0"/>
              </a:rPr>
            </a:br>
            <a:r>
              <a:rPr lang="fr-FR" sz="1200" b="1" dirty="0">
                <a:latin typeface="Calibri" panose="020F0502020204030204" pitchFamily="34" charset="0"/>
                <a:cs typeface="Calibri" panose="020F0502020204030204" pitchFamily="34" charset="0"/>
              </a:rPr>
              <a:t>336 allée Sainte Croix</a:t>
            </a:r>
          </a:p>
          <a:p>
            <a:pPr defTabSz="1023938">
              <a:lnSpc>
                <a:spcPct val="110000"/>
              </a:lnSpc>
              <a:spcBef>
                <a:spcPct val="20000"/>
              </a:spcBef>
              <a:defRPr/>
            </a:pPr>
            <a:r>
              <a:rPr lang="fr-FR" sz="1200" b="1" dirty="0">
                <a:latin typeface="Calibri" panose="020F0502020204030204" pitchFamily="34" charset="0"/>
                <a:cs typeface="Calibri" panose="020F0502020204030204" pitchFamily="34" charset="0"/>
              </a:rPr>
              <a:t>45160 OLIVET</a:t>
            </a:r>
          </a:p>
          <a:p>
            <a:pPr marL="171450" indent="-171450" defTabSz="1023938">
              <a:lnSpc>
                <a:spcPct val="110000"/>
              </a:lnSpc>
              <a:spcBef>
                <a:spcPct val="20000"/>
              </a:spcBef>
              <a:buFont typeface="Wingdings"/>
              <a:buChar char="("/>
              <a:defRPr/>
            </a:pPr>
            <a:r>
              <a:rPr lang="fr-FR" sz="1200" b="1" dirty="0">
                <a:latin typeface="Calibri" panose="020F0502020204030204" pitchFamily="34" charset="0"/>
                <a:cs typeface="Calibri" panose="020F0502020204030204" pitchFamily="34" charset="0"/>
              </a:rPr>
              <a:t>: 06 11 38 28 81</a:t>
            </a:r>
          </a:p>
          <a:p>
            <a:pPr defTabSz="1023938">
              <a:lnSpc>
                <a:spcPct val="110000"/>
              </a:lnSpc>
              <a:spcBef>
                <a:spcPct val="20000"/>
              </a:spcBef>
              <a:defRPr/>
            </a:pPr>
            <a:r>
              <a:rPr lang="fr-FR" sz="1200" b="1" dirty="0">
                <a:solidFill>
                  <a:srgbClr val="0000FF"/>
                </a:solidFill>
                <a:latin typeface="Calibri" panose="020F0502020204030204" pitchFamily="34" charset="0"/>
                <a:cs typeface="Calibri" panose="020F0502020204030204" pitchFamily="34" charset="0"/>
              </a:rPr>
              <a:t>www.lebrochetolivetain.fr</a:t>
            </a:r>
          </a:p>
          <a:p>
            <a:pPr defTabSz="1023938">
              <a:lnSpc>
                <a:spcPct val="110000"/>
              </a:lnSpc>
              <a:spcBef>
                <a:spcPct val="20000"/>
              </a:spcBef>
              <a:defRPr/>
            </a:pPr>
            <a:r>
              <a:rPr lang="fr-FR" sz="1200" b="1" dirty="0">
                <a:latin typeface="Calibri" panose="020F0502020204030204" pitchFamily="34" charset="0"/>
                <a:cs typeface="Calibri" panose="020F0502020204030204" pitchFamily="34" charset="0"/>
              </a:rPr>
              <a:t>Courriel : </a:t>
            </a:r>
            <a:r>
              <a:rPr lang="fr-FR" sz="1200" b="1" dirty="0">
                <a:solidFill>
                  <a:srgbClr val="0000FF"/>
                </a:solidFill>
                <a:latin typeface="Calibri" panose="020F0502020204030204" pitchFamily="34" charset="0"/>
                <a:cs typeface="Calibri" panose="020F0502020204030204" pitchFamily="34" charset="0"/>
              </a:rPr>
              <a:t>lebrochetolivetain@gmail.com</a:t>
            </a:r>
          </a:p>
        </p:txBody>
      </p:sp>
      <p:sp>
        <p:nvSpPr>
          <p:cNvPr id="2" name="Text Box 7"/>
          <p:cNvSpPr txBox="1">
            <a:spLocks noChangeArrowheads="1"/>
          </p:cNvSpPr>
          <p:nvPr/>
        </p:nvSpPr>
        <p:spPr bwMode="auto">
          <a:xfrm>
            <a:off x="3896160" y="2755435"/>
            <a:ext cx="3484444" cy="141137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102321" tIns="51161" rIns="102321" bIns="51161">
            <a:spAutoFit/>
          </a:bodyPr>
          <a:lstStyle>
            <a:lvl1pPr defTabSz="1023938" eaLnBrk="0" hangingPunct="0">
              <a:defRPr sz="2400">
                <a:solidFill>
                  <a:schemeClr val="tx1"/>
                </a:solidFill>
                <a:latin typeface="Times New Roman" pitchFamily="18" charset="0"/>
              </a:defRPr>
            </a:lvl1pPr>
            <a:lvl2pPr marL="742950" indent="-285750" defTabSz="1023938" eaLnBrk="0" hangingPunct="0">
              <a:defRPr sz="2400">
                <a:solidFill>
                  <a:schemeClr val="tx1"/>
                </a:solidFill>
                <a:latin typeface="Times New Roman" pitchFamily="18" charset="0"/>
              </a:defRPr>
            </a:lvl2pPr>
            <a:lvl3pPr marL="1143000" indent="-228600" defTabSz="1023938" eaLnBrk="0" hangingPunct="0">
              <a:defRPr sz="2400">
                <a:solidFill>
                  <a:schemeClr val="tx1"/>
                </a:solidFill>
                <a:latin typeface="Times New Roman" pitchFamily="18" charset="0"/>
              </a:defRPr>
            </a:lvl3pPr>
            <a:lvl4pPr marL="1600200" indent="-228600" defTabSz="1023938" eaLnBrk="0" hangingPunct="0">
              <a:defRPr sz="2400">
                <a:solidFill>
                  <a:schemeClr val="tx1"/>
                </a:solidFill>
                <a:latin typeface="Times New Roman" pitchFamily="18" charset="0"/>
              </a:defRPr>
            </a:lvl4pPr>
            <a:lvl5pPr marL="2057400" indent="-228600" defTabSz="1023938" eaLnBrk="0" hangingPunct="0">
              <a:defRPr sz="2400">
                <a:solidFill>
                  <a:schemeClr val="tx1"/>
                </a:solidFill>
                <a:latin typeface="Times New Roman" pitchFamily="18" charset="0"/>
              </a:defRPr>
            </a:lvl5pPr>
            <a:lvl6pPr marL="2514600" indent="-228600" defTabSz="1023938" eaLnBrk="0" fontAlgn="base" hangingPunct="0">
              <a:spcBef>
                <a:spcPct val="0"/>
              </a:spcBef>
              <a:spcAft>
                <a:spcPct val="0"/>
              </a:spcAft>
              <a:defRPr sz="2400">
                <a:solidFill>
                  <a:schemeClr val="tx1"/>
                </a:solidFill>
                <a:latin typeface="Times New Roman" pitchFamily="18" charset="0"/>
              </a:defRPr>
            </a:lvl6pPr>
            <a:lvl7pPr marL="2971800" indent="-228600" defTabSz="1023938" eaLnBrk="0" fontAlgn="base" hangingPunct="0">
              <a:spcBef>
                <a:spcPct val="0"/>
              </a:spcBef>
              <a:spcAft>
                <a:spcPct val="0"/>
              </a:spcAft>
              <a:defRPr sz="2400">
                <a:solidFill>
                  <a:schemeClr val="tx1"/>
                </a:solidFill>
                <a:latin typeface="Times New Roman" pitchFamily="18" charset="0"/>
              </a:defRPr>
            </a:lvl7pPr>
            <a:lvl8pPr marL="3429000" indent="-228600" defTabSz="1023938" eaLnBrk="0" fontAlgn="base" hangingPunct="0">
              <a:spcBef>
                <a:spcPct val="0"/>
              </a:spcBef>
              <a:spcAft>
                <a:spcPct val="0"/>
              </a:spcAft>
              <a:defRPr sz="2400">
                <a:solidFill>
                  <a:schemeClr val="tx1"/>
                </a:solidFill>
                <a:latin typeface="Times New Roman" pitchFamily="18" charset="0"/>
              </a:defRPr>
            </a:lvl8pPr>
            <a:lvl9pPr marL="3886200" indent="-228600" defTabSz="1023938"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ts val="0"/>
              </a:spcBef>
              <a:defRPr/>
            </a:pPr>
            <a:r>
              <a:rPr lang="fr-FR" sz="1600" b="1" u="sng" dirty="0">
                <a:latin typeface="Calibri" panose="020F0502020204030204" pitchFamily="34" charset="0"/>
                <a:cs typeface="Calibri" panose="020F0502020204030204" pitchFamily="34" charset="0"/>
              </a:rPr>
              <a:t>A noter dans vos agendas :</a:t>
            </a:r>
            <a:br>
              <a:rPr lang="fr-FR" sz="1400" b="1" u="sng" dirty="0">
                <a:latin typeface="Calibri" panose="020F0502020204030204" pitchFamily="34" charset="0"/>
                <a:cs typeface="Calibri" panose="020F0502020204030204" pitchFamily="34" charset="0"/>
              </a:rPr>
            </a:br>
            <a:r>
              <a:rPr lang="fr-FR" sz="700" b="1" u="sng" dirty="0">
                <a:latin typeface="Calibri" panose="020F0502020204030204" pitchFamily="34" charset="0"/>
                <a:cs typeface="Calibri" panose="020F0502020204030204" pitchFamily="34" charset="0"/>
              </a:rPr>
              <a:t>(sous réserve de modifications)</a:t>
            </a:r>
          </a:p>
          <a:p>
            <a:pPr algn="ctr" eaLnBrk="1" hangingPunct="1">
              <a:spcBef>
                <a:spcPts val="0"/>
              </a:spcBef>
              <a:defRPr/>
            </a:pPr>
            <a:endParaRPr lang="fr-FR" sz="700" b="1" u="sng" dirty="0">
              <a:latin typeface="Calibri" panose="020F0502020204030204" pitchFamily="34" charset="0"/>
              <a:cs typeface="Calibri" panose="020F0502020204030204" pitchFamily="34" charset="0"/>
            </a:endParaRPr>
          </a:p>
          <a:p>
            <a:pPr eaLnBrk="1" hangingPunct="1">
              <a:spcBef>
                <a:spcPts val="0"/>
              </a:spcBef>
              <a:buFont typeface="Arial" panose="020B0604020202020204" pitchFamily="34" charset="0"/>
              <a:buChar char="•"/>
              <a:defRPr/>
            </a:pPr>
            <a:r>
              <a:rPr lang="fr-FR" sz="1100" b="1" dirty="0">
                <a:solidFill>
                  <a:srgbClr val="FF0000"/>
                </a:solidFill>
                <a:latin typeface="Calibri" panose="020F0502020204030204" pitchFamily="34" charset="0"/>
                <a:cs typeface="Calibri" panose="020F0502020204030204" pitchFamily="34" charset="0"/>
              </a:rPr>
              <a:t> Assemblée Générale :</a:t>
            </a:r>
          </a:p>
          <a:p>
            <a:pPr eaLnBrk="1" hangingPunct="1">
              <a:spcBef>
                <a:spcPts val="0"/>
              </a:spcBef>
              <a:defRPr/>
            </a:pPr>
            <a:r>
              <a:rPr lang="fr-FR" sz="1100" b="1" dirty="0">
                <a:latin typeface="Calibri" panose="020F0502020204030204" pitchFamily="34" charset="0"/>
                <a:cs typeface="Calibri" panose="020F0502020204030204" pitchFamily="34" charset="0"/>
              </a:rPr>
              <a:t>Dimanche 5 février 2023, 10h à l’Alliage, salle Isabelle </a:t>
            </a:r>
            <a:r>
              <a:rPr lang="fr-FR" sz="1100" b="1">
                <a:latin typeface="Calibri" panose="020F0502020204030204" pitchFamily="34" charset="0"/>
                <a:cs typeface="Calibri" panose="020F0502020204030204" pitchFamily="34" charset="0"/>
              </a:rPr>
              <a:t>Fouquiau </a:t>
            </a:r>
            <a:r>
              <a:rPr lang="fr-FR" sz="1100" b="1" dirty="0">
                <a:latin typeface="Calibri" panose="020F0502020204030204" pitchFamily="34" charset="0"/>
                <a:cs typeface="Calibri" panose="020F0502020204030204" pitchFamily="34" charset="0"/>
              </a:rPr>
              <a:t>Simon : à confirmer</a:t>
            </a:r>
          </a:p>
          <a:p>
            <a:pPr eaLnBrk="1" hangingPunct="1">
              <a:spcBef>
                <a:spcPts val="0"/>
              </a:spcBef>
              <a:buFont typeface="Arial" panose="020B0604020202020204" pitchFamily="34" charset="0"/>
              <a:buChar char="•"/>
              <a:defRPr/>
            </a:pPr>
            <a:r>
              <a:rPr lang="fr-FR" sz="1100" b="1" dirty="0">
                <a:solidFill>
                  <a:srgbClr val="FF0000"/>
                </a:solidFill>
                <a:latin typeface="Calibri" panose="020F0502020204030204" pitchFamily="34" charset="0"/>
                <a:cs typeface="Calibri" panose="020F0502020204030204" pitchFamily="34" charset="0"/>
              </a:rPr>
              <a:t>Programme Truites :</a:t>
            </a:r>
          </a:p>
          <a:p>
            <a:pPr eaLnBrk="1" hangingPunct="1">
              <a:spcBef>
                <a:spcPts val="0"/>
              </a:spcBef>
              <a:defRPr/>
            </a:pPr>
            <a:r>
              <a:rPr lang="fr-FR" sz="1100" b="1" dirty="0">
                <a:latin typeface="Calibri" panose="020F0502020204030204" pitchFamily="34" charset="0"/>
                <a:cs typeface="Calibri" panose="020F0502020204030204" pitchFamily="34" charset="0"/>
              </a:rPr>
              <a:t>Vendredi 10 février 2023 : à confirmer</a:t>
            </a:r>
          </a:p>
        </p:txBody>
      </p:sp>
      <p:sp>
        <p:nvSpPr>
          <p:cNvPr id="4" name="ZoneTexte 3"/>
          <p:cNvSpPr txBox="1"/>
          <p:nvPr/>
        </p:nvSpPr>
        <p:spPr>
          <a:xfrm>
            <a:off x="116021" y="4259024"/>
            <a:ext cx="3627574" cy="5001369"/>
          </a:xfrm>
          <a:prstGeom prst="rect">
            <a:avLst/>
          </a:prstGeom>
          <a:noFill/>
        </p:spPr>
        <p:txBody>
          <a:bodyPr wrap="square" rtlCol="0">
            <a:spAutoFit/>
          </a:bodyPr>
          <a:lstStyle/>
          <a:p>
            <a:pPr algn="just"/>
            <a:r>
              <a:rPr lang="fr-FR" sz="1100" dirty="0">
                <a:latin typeface="Calibri" panose="020F0502020204030204" pitchFamily="34" charset="0"/>
                <a:cs typeface="Calibri" panose="020F0502020204030204" pitchFamily="34" charset="0"/>
              </a:rPr>
              <a:t>Mesdames, Messieurs les pêcheurs,</a:t>
            </a:r>
          </a:p>
          <a:p>
            <a:pPr algn="just"/>
            <a:r>
              <a:rPr lang="fr-FR" sz="1100" dirty="0">
                <a:latin typeface="Calibri" panose="020F0502020204030204" pitchFamily="34" charset="0"/>
                <a:cs typeface="Calibri" panose="020F0502020204030204" pitchFamily="34" charset="0"/>
              </a:rPr>
              <a:t>Le bureau du Brochet Olivetain vous souhaite tous ses meilleurs vœux pour cette année 2023. Si en 2022 nous n’avons pas eu de contraintes liées à la covid-19, l’activité halieutique a encore été quelque peu perturbée notamment par les herbes aquatiques et la sécheresse.</a:t>
            </a:r>
          </a:p>
          <a:p>
            <a:pPr algn="just"/>
            <a:r>
              <a:rPr lang="fr-FR" sz="1100" dirty="0">
                <a:latin typeface="Calibri" panose="020F0502020204030204" pitchFamily="34" charset="0"/>
                <a:cs typeface="Calibri" panose="020F0502020204030204" pitchFamily="34" charset="0"/>
              </a:rPr>
              <a:t>Malgré cela les 4 alevinages de truites au printemps ont été assurés, ils se feront désormais systématiquement en bateau depuis le milieu de la rivière.</a:t>
            </a:r>
          </a:p>
          <a:p>
            <a:pPr algn="just"/>
            <a:r>
              <a:rPr lang="fr-FR" sz="1100" dirty="0">
                <a:latin typeface="Calibri" panose="020F0502020204030204" pitchFamily="34" charset="0"/>
                <a:cs typeface="Calibri" panose="020F0502020204030204" pitchFamily="34" charset="0"/>
              </a:rPr>
              <a:t>L’été a été de nouveau très chaud avec des températures supérieures à 40° et 28° pour celles de l’eau, cependant, les 120mm d’eau tombés au mois de juin ont permis au Loiret de se maintenir à un niveau assez satisfaisant, même si l’on pouvait entendre sur les sentiers que nous n’avions jamais vu le Loiret aussi bas, nous étions bien au dessus de ce que nous avons connu en 2003. Les sécheresses se suivent mais ne se ressemblent pas.</a:t>
            </a:r>
          </a:p>
          <a:p>
            <a:pPr algn="just"/>
            <a:r>
              <a:rPr lang="fr-FR" sz="1100" dirty="0">
                <a:latin typeface="Calibri" panose="020F0502020204030204" pitchFamily="34" charset="0"/>
                <a:cs typeface="Calibri" panose="020F0502020204030204" pitchFamily="34" charset="0"/>
              </a:rPr>
              <a:t>Les travaux du pont Cotelle se poursuivent et sont proches du calendrier établi, il sera rendu à la circulation au mois de mars 2023, Les syndics de l’ASRL ont été très vigilants sur le démantèlement de la partie  inférieure des anciennes piles du pont qui s’est avéré être un travail extrêmement compliqué.</a:t>
            </a:r>
          </a:p>
          <a:p>
            <a:pPr algn="just"/>
            <a:r>
              <a:rPr lang="fr-FR" sz="1100" dirty="0">
                <a:latin typeface="Calibri" panose="020F0502020204030204" pitchFamily="34" charset="0"/>
                <a:cs typeface="Calibri" panose="020F0502020204030204" pitchFamily="34" charset="0"/>
              </a:rPr>
              <a:t>Le concours des jeunes a une nouvelle fois été annulé cette année à cause des herbes invasives. Ces plantes exogènes qui à notre grand désespoir se sont encore développées de façon anarchique. Une nouvelle espèce est présente depuis l’année dernière, ne négligeons pas ce nouvel ennemi (voir au verso).</a:t>
            </a:r>
            <a:endParaRPr lang="fr-FR" sz="1000" dirty="0">
              <a:latin typeface="Calibri" panose="020F0502020204030204" pitchFamily="34" charset="0"/>
              <a:cs typeface="Calibri" panose="020F0502020204030204" pitchFamily="34" charset="0"/>
            </a:endParaRPr>
          </a:p>
        </p:txBody>
      </p:sp>
      <p:pic>
        <p:nvPicPr>
          <p:cNvPr id="8" name="Image 7"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21" y="140865"/>
            <a:ext cx="7319602" cy="2469531"/>
          </a:xfrm>
          <a:prstGeom prst="rect">
            <a:avLst/>
          </a:prstGeom>
          <a:ln>
            <a:solidFill>
              <a:schemeClr val="tx1"/>
            </a:solidFill>
          </a:ln>
        </p:spPr>
      </p:pic>
      <p:sp>
        <p:nvSpPr>
          <p:cNvPr id="12" name="ZoneTexte 11"/>
          <p:cNvSpPr txBox="1"/>
          <p:nvPr/>
        </p:nvSpPr>
        <p:spPr>
          <a:xfrm>
            <a:off x="3775822" y="4259024"/>
            <a:ext cx="3635373" cy="5078313"/>
          </a:xfrm>
          <a:prstGeom prst="rect">
            <a:avLst/>
          </a:prstGeom>
          <a:noFill/>
        </p:spPr>
        <p:txBody>
          <a:bodyPr wrap="square" rtlCol="0">
            <a:spAutoFit/>
          </a:bodyPr>
          <a:lstStyle/>
          <a:p>
            <a:pPr algn="just"/>
            <a:r>
              <a:rPr lang="fr-FR" sz="1100" dirty="0">
                <a:latin typeface="Calibri" panose="020F0502020204030204" pitchFamily="34" charset="0"/>
                <a:cs typeface="Calibri" panose="020F0502020204030204" pitchFamily="34" charset="0"/>
              </a:rPr>
              <a:t>Dans le cadre du SAGE un suivi des anguilles a été fait à la fin du mois de juillet sur la rivière. Ce suivi piloté par le cabinet d’études ECOGEA de Toulouse en partenariat avec la fédération de pêche et l’EP Loire a permis de mettre en évidence la présence d’anguilles de toutes tailles et en bonne santé sur tout le linéaire du cours d’eau. Les résultats définitifs ne seront connus qu’au début de l’année 2023.</a:t>
            </a:r>
          </a:p>
          <a:p>
            <a:pPr algn="just"/>
            <a:r>
              <a:rPr lang="fr-FR" sz="1100" dirty="0">
                <a:latin typeface="Calibri" panose="020F0502020204030204" pitchFamily="34" charset="0"/>
                <a:cs typeface="Calibri" panose="020F0502020204030204" pitchFamily="34" charset="0"/>
              </a:rPr>
              <a:t>Un faucardement a été réalisé par la ville d’Olivet début octobre et a permis l’extraction </a:t>
            </a:r>
            <a:r>
              <a:rPr lang="fr-FR" sz="1100">
                <a:latin typeface="Calibri" panose="020F0502020204030204" pitchFamily="34" charset="0"/>
                <a:cs typeface="Calibri" panose="020F0502020204030204" pitchFamily="34" charset="0"/>
              </a:rPr>
              <a:t>de 80 </a:t>
            </a:r>
            <a:r>
              <a:rPr lang="fr-FR" sz="1100" dirty="0">
                <a:latin typeface="Calibri" panose="020F0502020204030204" pitchFamily="34" charset="0"/>
                <a:cs typeface="Calibri" panose="020F0502020204030204" pitchFamily="34" charset="0"/>
              </a:rPr>
              <a:t>tonnes d’herbes. L’ASRL a remis en route le Ratodo qui était à l’arrêt depuis le vol du moteur le 1er août 2014, Les riverains ou les pêcheurs peuvent maintenant l’utiliser au moyen d’une convention établie avec l’ASRL, certains riverains ainsi que le club d’aviron ont déjà profité de cette opportunité.</a:t>
            </a:r>
          </a:p>
          <a:p>
            <a:pPr algn="just"/>
            <a:r>
              <a:rPr lang="fr-FR" sz="1100" dirty="0">
                <a:latin typeface="Calibri" panose="020F0502020204030204" pitchFamily="34" charset="0"/>
                <a:cs typeface="Calibri" panose="020F0502020204030204" pitchFamily="34" charset="0"/>
              </a:rPr>
              <a:t>Le bureau du Brochet Olivetain s’est réuni le 27 septembre et a défini les empoissonnements d’automne (voir au verso), ainsi que toutes les questions liées à l’activité de notre amicale. Les tarifs des cartes sont inchangés par rapport à 2022 et l’idée d’organiser un concours au carnassier à la fin de l’année a été évoquée.</a:t>
            </a:r>
          </a:p>
          <a:p>
            <a:pPr algn="just"/>
            <a:r>
              <a:rPr lang="fr-FR" sz="1100" dirty="0">
                <a:latin typeface="Calibri" panose="020F0502020204030204" pitchFamily="34" charset="0"/>
                <a:cs typeface="Calibri" panose="020F0502020204030204" pitchFamily="34" charset="0"/>
              </a:rPr>
              <a:t>Le conseil d’administration se tiendra le … au cours duquel le bureau sera voté.</a:t>
            </a:r>
          </a:p>
          <a:p>
            <a:pPr algn="just"/>
            <a:r>
              <a:rPr lang="fr-FR" sz="1100" dirty="0">
                <a:latin typeface="Calibri" panose="020F0502020204030204" pitchFamily="34" charset="0"/>
                <a:cs typeface="Calibri" panose="020F0502020204030204" pitchFamily="34" charset="0"/>
              </a:rPr>
              <a:t>L’assemblée générale se tiendra le … à l’Alliage où nous espérons vous y retrouver nombreux.</a:t>
            </a:r>
          </a:p>
          <a:p>
            <a:pPr algn="just"/>
            <a:r>
              <a:rPr lang="fr-FR" sz="1100" dirty="0">
                <a:latin typeface="Calibri" panose="020F0502020204030204" pitchFamily="34" charset="0"/>
                <a:cs typeface="Calibri" panose="020F0502020204030204" pitchFamily="34" charset="0"/>
              </a:rPr>
              <a:t>D’ici là nous vous renouvelons tout nos meilleurs vœux halieutiques.</a:t>
            </a:r>
          </a:p>
          <a:p>
            <a:pPr algn="just"/>
            <a:endParaRPr lang="fr-FR" sz="1100" dirty="0">
              <a:latin typeface="Calibri" panose="020F0502020204030204" pitchFamily="34" charset="0"/>
              <a:cs typeface="Calibri" panose="020F0502020204030204" pitchFamily="34" charset="0"/>
            </a:endParaRPr>
          </a:p>
          <a:p>
            <a:pPr algn="r">
              <a:spcBef>
                <a:spcPts val="300"/>
              </a:spcBef>
            </a:pPr>
            <a:r>
              <a:rPr lang="fr-FR" sz="1100" dirty="0">
                <a:latin typeface="Calibri" panose="020F0502020204030204" pitchFamily="34" charset="0"/>
                <a:cs typeface="Calibri" panose="020F0502020204030204" pitchFamily="34" charset="0"/>
              </a:rPr>
              <a:t>	Le bureau du Brochet Olivetain</a:t>
            </a:r>
          </a:p>
          <a:p>
            <a:pPr algn="just">
              <a:spcBef>
                <a:spcPts val="300"/>
              </a:spcBef>
            </a:pPr>
            <a:endParaRPr lang="fr-FR" sz="1100" dirty="0">
              <a:latin typeface="Calibri" panose="020F0502020204030204" pitchFamily="34" charset="0"/>
              <a:cs typeface="Calibri" panose="020F0502020204030204" pitchFamily="34" charset="0"/>
            </a:endParaRPr>
          </a:p>
        </p:txBody>
      </p:sp>
      <p:sp>
        <p:nvSpPr>
          <p:cNvPr id="3" name="Text Box 7">
            <a:extLst>
              <a:ext uri="{FF2B5EF4-FFF2-40B4-BE49-F238E27FC236}">
                <a16:creationId xmlns:a16="http://schemas.microsoft.com/office/drawing/2014/main" id="{420214AD-69FB-9DA5-C79F-B45C82B50BCC}"/>
              </a:ext>
            </a:extLst>
          </p:cNvPr>
          <p:cNvSpPr txBox="1">
            <a:spLocks noChangeArrowheads="1"/>
          </p:cNvSpPr>
          <p:nvPr/>
        </p:nvSpPr>
        <p:spPr bwMode="auto">
          <a:xfrm>
            <a:off x="230836" y="9417973"/>
            <a:ext cx="7110569" cy="1015663"/>
          </a:xfrm>
          <a:prstGeom prst="rect">
            <a:avLst/>
          </a:prstGeom>
          <a:solidFill>
            <a:srgbClr val="DDDDDD"/>
          </a:solidFill>
          <a:ln w="9525">
            <a:solidFill>
              <a:schemeClr val="tx1"/>
            </a:solidFill>
            <a:miter lim="800000"/>
            <a:headEnd/>
            <a:tailEnd/>
          </a:ln>
        </p:spPr>
        <p:txBody>
          <a:bodyPr wrap="square">
            <a:spAutoFit/>
          </a:bodyPr>
          <a:lstStyle/>
          <a:p>
            <a:pPr algn="ctr">
              <a:spcBef>
                <a:spcPts val="0"/>
              </a:spcBef>
            </a:pPr>
            <a:r>
              <a:rPr lang="fr-FR" sz="1600" b="1" dirty="0">
                <a:solidFill>
                  <a:srgbClr val="000000"/>
                </a:solidFill>
                <a:latin typeface="Calibri" panose="020F0502020204030204" pitchFamily="34" charset="0"/>
                <a:cs typeface="Calibri" panose="020F0502020204030204" pitchFamily="34" charset="0"/>
              </a:rPr>
              <a:t>EMPOISSONNEMENTS 2023</a:t>
            </a:r>
          </a:p>
          <a:p>
            <a:pPr algn="ctr">
              <a:spcBef>
                <a:spcPts val="0"/>
              </a:spcBef>
            </a:pPr>
            <a:r>
              <a:rPr lang="fr-FR" sz="1100" b="1" dirty="0">
                <a:solidFill>
                  <a:srgbClr val="000000"/>
                </a:solidFill>
                <a:latin typeface="Calibri" panose="020F0502020204030204" pitchFamily="34" charset="0"/>
                <a:cs typeface="Calibri" panose="020F0502020204030204" pitchFamily="34" charset="0"/>
              </a:rPr>
              <a:t>130 kg de Perches			130 kg de Sandres</a:t>
            </a:r>
          </a:p>
          <a:p>
            <a:pPr algn="ctr">
              <a:spcBef>
                <a:spcPts val="0"/>
              </a:spcBef>
            </a:pPr>
            <a:r>
              <a:rPr lang="fr-FR" sz="1100" b="1" dirty="0">
                <a:solidFill>
                  <a:srgbClr val="000000"/>
                </a:solidFill>
                <a:latin typeface="Calibri" panose="020F0502020204030204" pitchFamily="34" charset="0"/>
                <a:cs typeface="Calibri" panose="020F0502020204030204" pitchFamily="34" charset="0"/>
              </a:rPr>
              <a:t>130 kg de Blacks Bass			130 kg de Gardons</a:t>
            </a:r>
          </a:p>
          <a:p>
            <a:pPr>
              <a:spcBef>
                <a:spcPts val="0"/>
              </a:spcBef>
            </a:pPr>
            <a:r>
              <a:rPr lang="fr-FR" sz="1100" b="1" dirty="0">
                <a:solidFill>
                  <a:srgbClr val="000000"/>
                </a:solidFill>
                <a:latin typeface="Calibri" panose="020F0502020204030204" pitchFamily="34" charset="0"/>
                <a:cs typeface="Calibri" panose="020F0502020204030204" pitchFamily="34" charset="0"/>
              </a:rPr>
              <a:t>	      400 kg de Truites</a:t>
            </a:r>
          </a:p>
          <a:p>
            <a:pPr algn="ctr">
              <a:spcBef>
                <a:spcPts val="0"/>
              </a:spcBef>
            </a:pPr>
            <a:r>
              <a:rPr lang="fr-FR" sz="1100" b="1" dirty="0">
                <a:solidFill>
                  <a:srgbClr val="000000"/>
                </a:solidFill>
                <a:latin typeface="Calibri" panose="020F0502020204030204" pitchFamily="34" charset="0"/>
                <a:cs typeface="Calibri" panose="020F0502020204030204" pitchFamily="34" charset="0"/>
              </a:rPr>
              <a:t>Pour un montant total de  </a:t>
            </a:r>
            <a:r>
              <a:rPr lang="fr-FR" sz="1100" b="1" dirty="0">
                <a:latin typeface="Calibri" panose="020F0502020204030204" pitchFamily="34" charset="0"/>
                <a:cs typeface="Calibri" panose="020F0502020204030204" pitchFamily="34" charset="0"/>
              </a:rPr>
              <a:t>12156.11</a:t>
            </a:r>
            <a:r>
              <a:rPr lang="fr-FR" sz="1100" b="1" dirty="0">
                <a:solidFill>
                  <a:srgbClr val="000000"/>
                </a:solidFill>
                <a:latin typeface="Calibri" panose="020F0502020204030204" pitchFamily="34" charset="0"/>
                <a:cs typeface="Calibri" panose="020F0502020204030204" pitchFamily="34" charset="0"/>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a:extLst>
              <a:ext uri="{FF2B5EF4-FFF2-40B4-BE49-F238E27FC236}">
                <a16:creationId xmlns:a16="http://schemas.microsoft.com/office/drawing/2014/main" id="{686B213D-0EC1-F4B4-F3A9-02A66F410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500" y="6121465"/>
            <a:ext cx="3288346" cy="21837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CC9F8CBE-EBED-4685-8EFE-B7FB4D706DB7}"/>
              </a:ext>
            </a:extLst>
          </p:cNvPr>
          <p:cNvSpPr txBox="1"/>
          <p:nvPr/>
        </p:nvSpPr>
        <p:spPr>
          <a:xfrm>
            <a:off x="361168" y="5469432"/>
            <a:ext cx="3424059" cy="4968668"/>
          </a:xfrm>
          <a:prstGeom prst="rect">
            <a:avLst/>
          </a:prstGeom>
          <a:noFill/>
          <a:ln w="19050">
            <a:solidFill>
              <a:schemeClr val="bg1"/>
            </a:solidFill>
          </a:ln>
        </p:spPr>
        <p:txBody>
          <a:bodyPr wrap="square" rtlCol="0">
            <a:spAutoFit/>
          </a:bodyPr>
          <a:lstStyle/>
          <a:p>
            <a:pPr algn="just">
              <a:lnSpc>
                <a:spcPct val="107000"/>
              </a:lnSpc>
              <a:spcAft>
                <a:spcPts val="800"/>
              </a:spcAft>
            </a:pPr>
            <a:r>
              <a:rPr lang="fr-FR" sz="1100" dirty="0">
                <a:effectLst/>
                <a:latin typeface="Calibri" panose="020F0502020204030204" pitchFamily="34" charset="0"/>
                <a:ea typeface="Calibri" panose="020F0502020204030204" pitchFamily="34" charset="0"/>
                <a:cs typeface="Calibri" panose="020F0502020204030204" pitchFamily="34" charset="0"/>
              </a:rPr>
              <a:t>L’hydrocotyle </a:t>
            </a:r>
            <a:r>
              <a:rPr lang="fr-FR" sz="1100" dirty="0" err="1">
                <a:effectLst/>
                <a:latin typeface="Calibri" panose="020F0502020204030204" pitchFamily="34" charset="0"/>
                <a:ea typeface="Calibri" panose="020F0502020204030204" pitchFamily="34" charset="0"/>
                <a:cs typeface="Calibri" panose="020F0502020204030204" pitchFamily="34" charset="0"/>
              </a:rPr>
              <a:t>ranuncoloides</a:t>
            </a:r>
            <a:r>
              <a:rPr lang="fr-FR" sz="1100" dirty="0">
                <a:effectLst/>
                <a:latin typeface="Calibri" panose="020F0502020204030204" pitchFamily="34" charset="0"/>
                <a:ea typeface="Calibri" panose="020F0502020204030204" pitchFamily="34" charset="0"/>
                <a:cs typeface="Calibri" panose="020F0502020204030204" pitchFamily="34" charset="0"/>
              </a:rPr>
              <a:t> ou fausse renoncule est une espèce de la famille des araliacées qui peut croître jusqu’à 20cm par jour. Cette plante originaire d’Amérique du Nord est présente depuis les années 1940 dans l’Essonne.</a:t>
            </a:r>
          </a:p>
          <a:p>
            <a:pPr algn="just">
              <a:lnSpc>
                <a:spcPct val="107000"/>
              </a:lnSpc>
              <a:spcAft>
                <a:spcPts val="800"/>
              </a:spcAft>
            </a:pPr>
            <a:br>
              <a:rPr lang="fr-FR" sz="1100" dirty="0">
                <a:latin typeface="Calibri" panose="020F0502020204030204" pitchFamily="34" charset="0"/>
                <a:ea typeface="Calibri" panose="020F0502020204030204" pitchFamily="34" charset="0"/>
                <a:cs typeface="Calibri" panose="020F0502020204030204" pitchFamily="34" charset="0"/>
              </a:rPr>
            </a:br>
            <a:endParaRPr lang="fr-FR" sz="11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fr-FR" sz="1100" dirty="0">
                <a:effectLst/>
                <a:latin typeface="Calibri" panose="020F0502020204030204" pitchFamily="34" charset="0"/>
                <a:ea typeface="Calibri" panose="020F0502020204030204" pitchFamily="34" charset="0"/>
                <a:cs typeface="Calibri" panose="020F0502020204030204" pitchFamily="34" charset="0"/>
              </a:rPr>
              <a:t>Les feuilles sont réniformes, flottantes et émergentes de 2 à 8cm de diamètre au pétiole long de 5 à 35cm. Elle est considérée très envahissante et à notre grand désespoir elle est toujours vendue à prix d’or dans les grandes enseignes de jardinage. Apparue sur le Dhuy à Neuvy en </a:t>
            </a:r>
            <a:r>
              <a:rPr lang="fr-FR" sz="1100" dirty="0" err="1">
                <a:effectLst/>
                <a:latin typeface="Calibri" panose="020F0502020204030204" pitchFamily="34" charset="0"/>
                <a:ea typeface="Calibri" panose="020F0502020204030204" pitchFamily="34" charset="0"/>
                <a:cs typeface="Calibri" panose="020F0502020204030204" pitchFamily="34" charset="0"/>
              </a:rPr>
              <a:t>Sullias</a:t>
            </a:r>
            <a:r>
              <a:rPr lang="fr-FR" sz="1100" dirty="0">
                <a:effectLst/>
                <a:latin typeface="Calibri" panose="020F0502020204030204" pitchFamily="34" charset="0"/>
                <a:ea typeface="Calibri" panose="020F0502020204030204" pitchFamily="34" charset="0"/>
                <a:cs typeface="Calibri" panose="020F0502020204030204" pitchFamily="34" charset="0"/>
              </a:rPr>
              <a:t> en 2012 très probablement suite au déversement d’un aquarium, elle a vite colonisé ce petit cours d’eau au fil des années malgré des tentatives d’arrachage.</a:t>
            </a:r>
            <a:br>
              <a:rPr lang="fr-FR" sz="1100" dirty="0">
                <a:effectLst/>
                <a:latin typeface="Calibri" panose="020F0502020204030204" pitchFamily="34" charset="0"/>
                <a:ea typeface="Calibri" panose="020F0502020204030204" pitchFamily="34" charset="0"/>
                <a:cs typeface="Calibri" panose="020F0502020204030204" pitchFamily="34" charset="0"/>
              </a:rPr>
            </a:br>
            <a:r>
              <a:rPr lang="fr-FR" sz="1100" dirty="0">
                <a:effectLst/>
                <a:latin typeface="Calibri" panose="020F0502020204030204" pitchFamily="34" charset="0"/>
                <a:ea typeface="Calibri" panose="020F0502020204030204" pitchFamily="34" charset="0"/>
                <a:cs typeface="Calibri" panose="020F0502020204030204" pitchFamily="34" charset="0"/>
              </a:rPr>
              <a:t>Elle fait sa première apparition sur le Loiret suite à un gros orage suivi d’une importante montée des niveaux de la rivière au mois de juillet 2021. </a:t>
            </a:r>
          </a:p>
        </p:txBody>
      </p:sp>
      <p:sp>
        <p:nvSpPr>
          <p:cNvPr id="3080" name="Text Box 5"/>
          <p:cNvSpPr txBox="1">
            <a:spLocks noChangeArrowheads="1"/>
          </p:cNvSpPr>
          <p:nvPr/>
        </p:nvSpPr>
        <p:spPr bwMode="auto">
          <a:xfrm>
            <a:off x="-1" y="10372362"/>
            <a:ext cx="7309024" cy="261610"/>
          </a:xfrm>
          <a:prstGeom prst="rect">
            <a:avLst/>
          </a:prstGeom>
          <a:noFill/>
          <a:ln w="9525">
            <a:noFill/>
            <a:miter lim="800000"/>
            <a:headEnd/>
            <a:tailEnd/>
          </a:ln>
        </p:spPr>
        <p:txBody>
          <a:bodyPr wrap="square">
            <a:spAutoFit/>
          </a:bodyPr>
          <a:lstStyle/>
          <a:p>
            <a:pPr algn="r"/>
            <a:r>
              <a:rPr lang="fr-FR" sz="1100" b="1" i="1" dirty="0">
                <a:latin typeface="Calibri" panose="020F0502020204030204" pitchFamily="34" charset="0"/>
                <a:cs typeface="Calibri" panose="020F0502020204030204" pitchFamily="34" charset="0"/>
              </a:rPr>
              <a:t>Le bureau du Brochet Olivetain				            </a:t>
            </a:r>
            <a:r>
              <a:rPr lang="fr-FR" sz="1100" b="1" u="sng" dirty="0">
                <a:latin typeface="Calibri" panose="020F0502020204030204" pitchFamily="34" charset="0"/>
                <a:cs typeface="Calibri" panose="020F0502020204030204" pitchFamily="34" charset="0"/>
              </a:rPr>
              <a:t>Ne pas jeter sur la voie publique</a:t>
            </a:r>
            <a:endParaRPr lang="fr-FR" sz="1100" dirty="0">
              <a:latin typeface="Calibri" panose="020F0502020204030204" pitchFamily="34" charset="0"/>
              <a:cs typeface="Calibri" panose="020F0502020204030204" pitchFamily="34" charset="0"/>
            </a:endParaRPr>
          </a:p>
        </p:txBody>
      </p:sp>
      <p:sp>
        <p:nvSpPr>
          <p:cNvPr id="4" name="ZoneTexte 3"/>
          <p:cNvSpPr txBox="1"/>
          <p:nvPr/>
        </p:nvSpPr>
        <p:spPr>
          <a:xfrm>
            <a:off x="225435" y="44447"/>
            <a:ext cx="7146407" cy="3250890"/>
          </a:xfrm>
          <a:prstGeom prst="rect">
            <a:avLst/>
          </a:prstGeom>
          <a:noFill/>
        </p:spPr>
        <p:txBody>
          <a:bodyPr wrap="square" rtlCol="0">
            <a:spAutoFit/>
          </a:bodyPr>
          <a:lstStyle/>
          <a:p>
            <a:pPr algn="ctr"/>
            <a:r>
              <a:rPr lang="fr-FR" sz="1600" b="1" dirty="0">
                <a:effectLst/>
                <a:latin typeface="Calibri" panose="020F0502020204030204" pitchFamily="34" charset="0"/>
                <a:ea typeface="Calibri" panose="020F0502020204030204" pitchFamily="34" charset="0"/>
                <a:cs typeface="Times New Roman" panose="02020603050405020304" pitchFamily="18" charset="0"/>
              </a:rPr>
              <a:t>Le Ragondin : quatre incisives rouge-orange redoutables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100" b="1" dirty="0">
              <a:latin typeface="+mn-lt"/>
            </a:endParaRPr>
          </a:p>
          <a:p>
            <a:endParaRPr lang="fr-FR" sz="1100" b="1" dirty="0">
              <a:latin typeface="+mn-lt"/>
            </a:endParaRPr>
          </a:p>
          <a:p>
            <a:endParaRPr lang="fr-FR" sz="1100" b="1" dirty="0">
              <a:latin typeface="+mn-lt"/>
            </a:endParaRPr>
          </a:p>
          <a:p>
            <a:endParaRPr lang="fr-FR" sz="1100" b="1" dirty="0">
              <a:latin typeface="+mn-lt"/>
            </a:endParaRPr>
          </a:p>
          <a:p>
            <a:endParaRPr lang="fr-FR" sz="1100" b="1" dirty="0">
              <a:latin typeface="+mn-lt"/>
            </a:endParaRPr>
          </a:p>
          <a:p>
            <a:endParaRPr lang="fr-FR" sz="1100" b="1" dirty="0">
              <a:latin typeface="+mn-lt"/>
            </a:endParaRPr>
          </a:p>
          <a:p>
            <a:endParaRPr lang="fr-FR" sz="1100" b="1" dirty="0">
              <a:latin typeface="+mn-lt"/>
            </a:endParaRPr>
          </a:p>
          <a:p>
            <a:endParaRPr lang="fr-FR" sz="1100" b="1" dirty="0">
              <a:latin typeface="+mn-lt"/>
            </a:endParaRPr>
          </a:p>
          <a:p>
            <a:endParaRPr lang="fr-FR" sz="1100" b="1" dirty="0">
              <a:latin typeface="+mn-lt"/>
            </a:endParaRPr>
          </a:p>
          <a:p>
            <a:endParaRPr lang="fr-FR" sz="1100" b="1" dirty="0">
              <a:latin typeface="+mn-lt"/>
            </a:endParaRPr>
          </a:p>
          <a:p>
            <a:pPr algn="just"/>
            <a:r>
              <a:rPr lang="fr-FR" sz="1100" dirty="0">
                <a:effectLst/>
                <a:latin typeface="Calibri" panose="020F0502020204030204" pitchFamily="34" charset="0"/>
                <a:ea typeface="Calibri" panose="020F0502020204030204" pitchFamily="34" charset="0"/>
                <a:cs typeface="Calibri" panose="020F0502020204030204" pitchFamily="34" charset="0"/>
              </a:rPr>
              <a:t>Originaire d’Amérique du sud, le ragondin a été introduit dans de nombreux pays, dont la France, à la fin du 19 </a:t>
            </a:r>
            <a:r>
              <a:rPr lang="fr-FR" sz="1100" baseline="30000" dirty="0">
                <a:effectLst/>
                <a:latin typeface="Calibri" panose="020F0502020204030204" pitchFamily="34" charset="0"/>
                <a:ea typeface="Calibri" panose="020F0502020204030204" pitchFamily="34" charset="0"/>
                <a:cs typeface="Calibri" panose="020F0502020204030204" pitchFamily="34" charset="0"/>
              </a:rPr>
              <a:t>ème</a:t>
            </a:r>
            <a:r>
              <a:rPr lang="fr-FR" sz="1100" dirty="0">
                <a:effectLst/>
                <a:latin typeface="Calibri" panose="020F0502020204030204" pitchFamily="34" charset="0"/>
                <a:ea typeface="Calibri" panose="020F0502020204030204" pitchFamily="34" charset="0"/>
                <a:cs typeface="Calibri" panose="020F0502020204030204" pitchFamily="34" charset="0"/>
              </a:rPr>
              <a:t> siècle. On exploitait alors sa fourrure et sa viande. Mammifère rongeur semi-aquatique, majoritairement herbivore, pèse 5 à 9 kg et possède une queue ronde de 30 cm. C’est un terrassier nuisible et vorace par ses dégâts sur les cultures, la dégradation des berges et la fragilisation des ouvrages hydrauliques… Il est porteur de la leptospirose, maladie transmissible à l’homme. Il creuse un terrier de 6 à 7 m avec plusieurs entrées, le long des berges. Pour l’année 2021, 117 ragondins ont été piégés par les gardes-rivières de l’ASRL !</a:t>
            </a:r>
          </a:p>
          <a:p>
            <a:pPr>
              <a:lnSpc>
                <a:spcPct val="107000"/>
              </a:lnSpc>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6" name="Image 5" descr="Afficher l’image source">
            <a:extLst>
              <a:ext uri="{FF2B5EF4-FFF2-40B4-BE49-F238E27FC236}">
                <a16:creationId xmlns:a16="http://schemas.microsoft.com/office/drawing/2014/main" id="{A44C66ED-1D86-E0C2-5C23-EA819F7238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466"/>
          <a:stretch/>
        </p:blipFill>
        <p:spPr bwMode="auto">
          <a:xfrm>
            <a:off x="230836" y="436439"/>
            <a:ext cx="2034687" cy="1514186"/>
          </a:xfrm>
          <a:prstGeom prst="rect">
            <a:avLst/>
          </a:prstGeom>
          <a:noFill/>
          <a:ln>
            <a:solidFill>
              <a:schemeClr val="tx1"/>
            </a:solidFill>
          </a:ln>
          <a:extLst>
            <a:ext uri="{53640926-AAD7-44D8-BBD7-CCE9431645EC}">
              <a14:shadowObscured xmlns:a14="http://schemas.microsoft.com/office/drawing/2010/main"/>
            </a:ext>
          </a:extLst>
        </p:spPr>
      </p:pic>
      <p:pic>
        <p:nvPicPr>
          <p:cNvPr id="7" name="Image 6" descr="Afficher l’image source">
            <a:extLst>
              <a:ext uri="{FF2B5EF4-FFF2-40B4-BE49-F238E27FC236}">
                <a16:creationId xmlns:a16="http://schemas.microsoft.com/office/drawing/2014/main" id="{6C01443D-CC7A-798C-A68C-67D4206EDD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315" t="22102" r="11009" b="9666"/>
          <a:stretch/>
        </p:blipFill>
        <p:spPr bwMode="auto">
          <a:xfrm>
            <a:off x="2330473" y="436439"/>
            <a:ext cx="2599353" cy="1514186"/>
          </a:xfrm>
          <a:prstGeom prst="rect">
            <a:avLst/>
          </a:prstGeom>
          <a:noFill/>
          <a:ln>
            <a:solidFill>
              <a:schemeClr val="tx1"/>
            </a:solidFill>
          </a:ln>
          <a:extLst>
            <a:ext uri="{53640926-AAD7-44D8-BBD7-CCE9431645EC}">
              <a14:shadowObscured xmlns:a14="http://schemas.microsoft.com/office/drawing/2010/main"/>
            </a:ext>
          </a:extLst>
        </p:spPr>
      </p:pic>
      <p:pic>
        <p:nvPicPr>
          <p:cNvPr id="8" name="Image 7" descr="Afficher l’image source">
            <a:extLst>
              <a:ext uri="{FF2B5EF4-FFF2-40B4-BE49-F238E27FC236}">
                <a16:creationId xmlns:a16="http://schemas.microsoft.com/office/drawing/2014/main" id="{00894625-89C6-18CD-10DE-C080FA93B57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114"/>
          <a:stretch/>
        </p:blipFill>
        <p:spPr bwMode="auto">
          <a:xfrm>
            <a:off x="5000558" y="436439"/>
            <a:ext cx="2362282" cy="1509877"/>
          </a:xfrm>
          <a:prstGeom prst="rect">
            <a:avLst/>
          </a:prstGeom>
          <a:noFill/>
          <a:ln>
            <a:solidFill>
              <a:schemeClr val="tx1"/>
            </a:solidFill>
          </a:ln>
        </p:spPr>
      </p:pic>
      <p:sp>
        <p:nvSpPr>
          <p:cNvPr id="12" name="ZoneTexte 11">
            <a:extLst>
              <a:ext uri="{FF2B5EF4-FFF2-40B4-BE49-F238E27FC236}">
                <a16:creationId xmlns:a16="http://schemas.microsoft.com/office/drawing/2014/main" id="{C4380E8F-1354-30D6-8580-9F746D25F878}"/>
              </a:ext>
            </a:extLst>
          </p:cNvPr>
          <p:cNvSpPr txBox="1"/>
          <p:nvPr/>
        </p:nvSpPr>
        <p:spPr>
          <a:xfrm>
            <a:off x="3746361" y="5469432"/>
            <a:ext cx="3422795" cy="4787529"/>
          </a:xfrm>
          <a:prstGeom prst="rect">
            <a:avLst/>
          </a:prstGeom>
          <a:noFill/>
        </p:spPr>
        <p:txBody>
          <a:bodyPr wrap="square">
            <a:spAutoFit/>
          </a:bodyPr>
          <a:lstStyle/>
          <a:p>
            <a:pPr algn="just">
              <a:lnSpc>
                <a:spcPct val="107000"/>
              </a:lnSpc>
              <a:spcAft>
                <a:spcPts val="800"/>
              </a:spcAft>
            </a:pPr>
            <a:r>
              <a:rPr lang="fr-FR" sz="1100" dirty="0">
                <a:effectLst/>
                <a:latin typeface="Calibri" panose="020F0502020204030204" pitchFamily="34" charset="0"/>
                <a:ea typeface="Calibri" panose="020F0502020204030204" pitchFamily="34" charset="0"/>
                <a:cs typeface="Calibri" panose="020F0502020204030204" pitchFamily="34" charset="0"/>
              </a:rPr>
              <a:t>Les permanents de l’ASRL assistés des permanents du SMBL ont retiré tout ce qu’ils ont repéré et fin 2021 nous avions cru en être débarrassés. Malheureusement non, plusieurs foyers ont été de nouveau repérés en septembre 2022 dans des lieux où nous ne pensions pas la trouver comme l’extrême amont du bras du Couasnon, le bras de Bou et le bras de la Fontaine. Merci aux riverains qui facilitent l’accès pour l’évacuation de ces plantes.</a:t>
            </a:r>
          </a:p>
          <a:p>
            <a:pPr algn="just">
              <a:lnSpc>
                <a:spcPct val="107000"/>
              </a:lnSpc>
              <a:spcAft>
                <a:spcPts val="80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br>
              <a:rPr lang="fr-FR" sz="1100" dirty="0">
                <a:latin typeface="Calibri" panose="020F0502020204030204" pitchFamily="34" charset="0"/>
                <a:ea typeface="Calibri" panose="020F0502020204030204" pitchFamily="34" charset="0"/>
                <a:cs typeface="Calibri" panose="020F0502020204030204" pitchFamily="34" charset="0"/>
              </a:rPr>
            </a:b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fr-FR" sz="1100" dirty="0">
                <a:effectLst/>
                <a:latin typeface="Calibri" panose="020F0502020204030204" pitchFamily="34" charset="0"/>
                <a:ea typeface="Calibri" panose="020F0502020204030204" pitchFamily="34" charset="0"/>
                <a:cs typeface="Calibri" panose="020F0502020204030204" pitchFamily="34" charset="0"/>
              </a:rPr>
              <a:t>Si vous pensez voir celles-ci sur la rivière n’hésitez à appeler le secrétariat de l’ASRL (06 11 38 28 81 ou 07 66 17 75 71) ou à les retirer vous-même. Le développement trop important de cette plante ajouté aux autres herbes aquatiques invasives pourrait compromettre très fortement la pêche sur notre rivière. </a:t>
            </a:r>
          </a:p>
          <a:p>
            <a:pPr algn="just">
              <a:lnSpc>
                <a:spcPct val="107000"/>
              </a:lnSpc>
              <a:spcAft>
                <a:spcPts val="800"/>
              </a:spcAft>
            </a:pPr>
            <a:r>
              <a:rPr lang="fr-FR" sz="1100" dirty="0">
                <a:effectLst/>
                <a:latin typeface="Calibri" panose="020F0502020204030204" pitchFamily="34" charset="0"/>
                <a:ea typeface="Calibri" panose="020F0502020204030204" pitchFamily="34" charset="0"/>
                <a:cs typeface="Calibri" panose="020F0502020204030204" pitchFamily="34" charset="0"/>
              </a:rPr>
              <a:t>Merci pour votre aide.</a:t>
            </a:r>
          </a:p>
        </p:txBody>
      </p:sp>
      <p:sp>
        <p:nvSpPr>
          <p:cNvPr id="16" name="ZoneTexte 15">
            <a:extLst>
              <a:ext uri="{FF2B5EF4-FFF2-40B4-BE49-F238E27FC236}">
                <a16:creationId xmlns:a16="http://schemas.microsoft.com/office/drawing/2014/main" id="{4D946E0C-6B8A-02D1-0C27-8AEAFF556DC6}"/>
              </a:ext>
            </a:extLst>
          </p:cNvPr>
          <p:cNvSpPr txBox="1"/>
          <p:nvPr/>
        </p:nvSpPr>
        <p:spPr>
          <a:xfrm>
            <a:off x="1197354" y="5235544"/>
            <a:ext cx="5438444" cy="338554"/>
          </a:xfrm>
          <a:prstGeom prst="rect">
            <a:avLst/>
          </a:prstGeom>
          <a:noFill/>
        </p:spPr>
        <p:txBody>
          <a:bodyPr wrap="square">
            <a:spAutoFit/>
          </a:bodyPr>
          <a:lstStyle/>
          <a:p>
            <a:pPr algn="ctr"/>
            <a:r>
              <a:rPr lang="fr-FR" sz="1600" b="1" u="sng" dirty="0">
                <a:latin typeface="Calibri" panose="020F0502020204030204" pitchFamily="34" charset="0"/>
                <a:cs typeface="Calibri" panose="020F0502020204030204" pitchFamily="34" charset="0"/>
              </a:rPr>
              <a:t>L’hydrocotyle fausse renoncule</a:t>
            </a:r>
          </a:p>
        </p:txBody>
      </p:sp>
      <p:pic>
        <p:nvPicPr>
          <p:cNvPr id="1034" name="Picture 10">
            <a:extLst>
              <a:ext uri="{FF2B5EF4-FFF2-40B4-BE49-F238E27FC236}">
                <a16:creationId xmlns:a16="http://schemas.microsoft.com/office/drawing/2014/main" id="{209C0C50-6441-D05B-BBA3-60824D64460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24094" y="7195881"/>
            <a:ext cx="3335785" cy="150436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6DD2565F-3563-CAA2-7CE6-777131BF65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900" y="3049444"/>
            <a:ext cx="6294922" cy="2240027"/>
          </a:xfrm>
          <a:prstGeom prst="rect">
            <a:avLst/>
          </a:prstGeom>
        </p:spPr>
      </p:pic>
    </p:spTree>
  </p:cSld>
  <p:clrMapOvr>
    <a:masterClrMapping/>
  </p:clrMapOvr>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5436</TotalTime>
  <Words>1089</Words>
  <Application>Microsoft Office PowerPoint</Application>
  <PresentationFormat>Personnalisé</PresentationFormat>
  <Paragraphs>63</Paragraphs>
  <Slides>2</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Calibri</vt:lpstr>
      <vt:lpstr>Times New Roman</vt:lpstr>
      <vt:lpstr>Wingdings</vt:lpstr>
      <vt:lpstr>Modèle par défaut</vt:lpstr>
      <vt:lpstr>Présentation PowerPoint</vt:lpstr>
      <vt:lpstr>Présentation PowerPoint</vt:lpstr>
    </vt:vector>
  </TitlesOfParts>
  <Company>tutu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tutu</dc:creator>
  <cp:lastModifiedBy>Hugo LEPETIT</cp:lastModifiedBy>
  <cp:revision>423</cp:revision>
  <cp:lastPrinted>2022-10-25T06:26:57Z</cp:lastPrinted>
  <dcterms:created xsi:type="dcterms:W3CDTF">2006-02-15T14:27:38Z</dcterms:created>
  <dcterms:modified xsi:type="dcterms:W3CDTF">2022-10-26T06:44:51Z</dcterms:modified>
</cp:coreProperties>
</file>